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95" r:id="rId5"/>
    <p:sldId id="317" r:id="rId6"/>
    <p:sldId id="320" r:id="rId7"/>
    <p:sldId id="281" r:id="rId8"/>
    <p:sldId id="338" r:id="rId9"/>
    <p:sldId id="293" r:id="rId10"/>
    <p:sldId id="323" r:id="rId11"/>
    <p:sldId id="325" r:id="rId12"/>
    <p:sldId id="346" r:id="rId13"/>
    <p:sldId id="327" r:id="rId14"/>
    <p:sldId id="339" r:id="rId15"/>
    <p:sldId id="340" r:id="rId16"/>
  </p:sldIdLst>
  <p:sldSz cx="12192000" cy="6858000"/>
  <p:notesSz cx="6858000" cy="9144000"/>
  <p:custDataLst>
    <p:tags r:id="rId1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5" userDrawn="1">
          <p15:clr>
            <a:srgbClr val="A4A3A4"/>
          </p15:clr>
        </p15:guide>
        <p15:guide id="2" pos="39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5955"/>
    <a:srgbClr val="9C5A80"/>
    <a:srgbClr val="AB5A7A"/>
    <a:srgbClr val="C25958"/>
    <a:srgbClr val="C35954"/>
    <a:srgbClr val="7B5A85"/>
    <a:srgbClr val="364254"/>
    <a:srgbClr val="B04474"/>
    <a:srgbClr val="182038"/>
    <a:srgbClr val="141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6D3D1-FD59-C707-7B36-EF0007AF19EA}" v="737" dt="2024-03-28T13:55:48.919"/>
    <p1510:client id="{314AEBB7-9502-4897-9B95-52398DF12E1C}" v="3" dt="2024-03-28T16:13:39.940"/>
    <p1510:client id="{6A4373CE-5CA1-4264-A57D-DF435D0A365B}" v="1" dt="2024-03-28T15:27:39.191"/>
    <p1510:client id="{77B04396-B272-45A1-AE83-E2B5FC67BB3F}" v="556" dt="2024-03-28T16:32:19.472"/>
    <p1510:client id="{C00E772B-22F4-4BBA-B832-FCEAC31CA5E3}" v="2" dt="2024-03-28T15:18:17.844"/>
    <p1510:client id="{D0923C08-9FF3-67BC-DA2E-9823FAC3182D}" v="33" dt="2024-03-28T15:54:35.7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095"/>
        <p:guide pos="390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zhu Han" userId="S::yz610769@dal.ca::e9748843-f981-4557-bad5-03702f8a6df3" providerId="AD" clId="Web-{77B04396-B272-45A1-AE83-E2B5FC67BB3F}"/>
    <pc:docChg chg="modSld sldOrd">
      <pc:chgData name="Yuzhu Han" userId="S::yz610769@dal.ca::e9748843-f981-4557-bad5-03702f8a6df3" providerId="AD" clId="Web-{77B04396-B272-45A1-AE83-E2B5FC67BB3F}" dt="2024-03-28T16:32:17.832" v="286" actId="20577"/>
      <pc:docMkLst>
        <pc:docMk/>
      </pc:docMkLst>
      <pc:sldChg chg="ord">
        <pc:chgData name="Yuzhu Han" userId="S::yz610769@dal.ca::e9748843-f981-4557-bad5-03702f8a6df3" providerId="AD" clId="Web-{77B04396-B272-45A1-AE83-E2B5FC67BB3F}" dt="2024-03-28T16:18:36.753" v="263"/>
        <pc:sldMkLst>
          <pc:docMk/>
          <pc:sldMk cId="0" sldId="317"/>
        </pc:sldMkLst>
      </pc:sldChg>
      <pc:sldChg chg="addSp modSp">
        <pc:chgData name="Yuzhu Han" userId="S::yz610769@dal.ca::e9748843-f981-4557-bad5-03702f8a6df3" providerId="AD" clId="Web-{77B04396-B272-45A1-AE83-E2B5FC67BB3F}" dt="2024-03-28T16:32:17.832" v="286" actId="20577"/>
        <pc:sldMkLst>
          <pc:docMk/>
          <pc:sldMk cId="0" sldId="339"/>
        </pc:sldMkLst>
        <pc:spChg chg="add mod">
          <ac:chgData name="Yuzhu Han" userId="S::yz610769@dal.ca::e9748843-f981-4557-bad5-03702f8a6df3" providerId="AD" clId="Web-{77B04396-B272-45A1-AE83-E2B5FC67BB3F}" dt="2024-03-28T16:32:17.832" v="286" actId="20577"/>
          <ac:spMkLst>
            <pc:docMk/>
            <pc:sldMk cId="0" sldId="339"/>
            <ac:spMk id="3" creationId="{DF87E83B-6086-D541-6752-65A0BB2662FD}"/>
          </ac:spMkLst>
        </pc:spChg>
      </pc:sldChg>
      <pc:sldChg chg="modSp">
        <pc:chgData name="Yuzhu Han" userId="S::yz610769@dal.ca::e9748843-f981-4557-bad5-03702f8a6df3" providerId="AD" clId="Web-{77B04396-B272-45A1-AE83-E2B5FC67BB3F}" dt="2024-03-28T16:13:21.622" v="259" actId="1076"/>
        <pc:sldMkLst>
          <pc:docMk/>
          <pc:sldMk cId="0" sldId="340"/>
        </pc:sldMkLst>
        <pc:picChg chg="mod">
          <ac:chgData name="Yuzhu Han" userId="S::yz610769@dal.ca::e9748843-f981-4557-bad5-03702f8a6df3" providerId="AD" clId="Web-{77B04396-B272-45A1-AE83-E2B5FC67BB3F}" dt="2024-03-28T16:13:21.622" v="259" actId="1076"/>
          <ac:picMkLst>
            <pc:docMk/>
            <pc:sldMk cId="0" sldId="340"/>
            <ac:picMk id="2" creationId="{00000000-0000-0000-0000-000000000000}"/>
          </ac:picMkLst>
        </pc:picChg>
      </pc:sldChg>
    </pc:docChg>
  </pc:docChgLst>
  <pc:docChgLst>
    <pc:chgData name="Xuelian Xi" userId="S::xl884022@dal.ca::1757c5d2-ccbb-4923-a241-fcbfb73cce09" providerId="AD" clId="Web-{0356D3D1-FD59-C707-7B36-EF0007AF19EA}"/>
    <pc:docChg chg="addSld delSld modSld">
      <pc:chgData name="Xuelian Xi" userId="S::xl884022@dal.ca::1757c5d2-ccbb-4923-a241-fcbfb73cce09" providerId="AD" clId="Web-{0356D3D1-FD59-C707-7B36-EF0007AF19EA}" dt="2024-03-28T13:55:47.138" v="586"/>
      <pc:docMkLst>
        <pc:docMk/>
      </pc:docMkLst>
      <pc:sldChg chg="modSp">
        <pc:chgData name="Xuelian Xi" userId="S::xl884022@dal.ca::1757c5d2-ccbb-4923-a241-fcbfb73cce09" providerId="AD" clId="Web-{0356D3D1-FD59-C707-7B36-EF0007AF19EA}" dt="2024-03-28T13:11:32.681" v="354" actId="20577"/>
        <pc:sldMkLst>
          <pc:docMk/>
          <pc:sldMk cId="0" sldId="295"/>
        </pc:sldMkLst>
        <pc:spChg chg="mod">
          <ac:chgData name="Xuelian Xi" userId="S::xl884022@dal.ca::1757c5d2-ccbb-4923-a241-fcbfb73cce09" providerId="AD" clId="Web-{0356D3D1-FD59-C707-7B36-EF0007AF19EA}" dt="2024-03-28T12:48:32.522" v="4" actId="1076"/>
          <ac:spMkLst>
            <pc:docMk/>
            <pc:sldMk cId="0" sldId="295"/>
            <ac:spMk id="4" creationId="{00000000-0000-0000-0000-000000000000}"/>
          </ac:spMkLst>
        </pc:spChg>
        <pc:spChg chg="mod">
          <ac:chgData name="Xuelian Xi" userId="S::xl884022@dal.ca::1757c5d2-ccbb-4923-a241-fcbfb73cce09" providerId="AD" clId="Web-{0356D3D1-FD59-C707-7B36-EF0007AF19EA}" dt="2024-03-28T13:11:32.681" v="354" actId="20577"/>
          <ac:spMkLst>
            <pc:docMk/>
            <pc:sldMk cId="0" sldId="295"/>
            <ac:spMk id="9" creationId="{00000000-0000-0000-0000-000000000000}"/>
          </ac:spMkLst>
        </pc:spChg>
      </pc:sldChg>
      <pc:sldChg chg="addSp modSp modNotes">
        <pc:chgData name="Xuelian Xi" userId="S::xl884022@dal.ca::1757c5d2-ccbb-4923-a241-fcbfb73cce09" providerId="AD" clId="Web-{0356D3D1-FD59-C707-7B36-EF0007AF19EA}" dt="2024-03-28T13:55:47.138" v="586"/>
        <pc:sldMkLst>
          <pc:docMk/>
          <pc:sldMk cId="0" sldId="317"/>
        </pc:sldMkLst>
        <pc:spChg chg="mod">
          <ac:chgData name="Xuelian Xi" userId="S::xl884022@dal.ca::1757c5d2-ccbb-4923-a241-fcbfb73cce09" providerId="AD" clId="Web-{0356D3D1-FD59-C707-7B36-EF0007AF19EA}" dt="2024-03-28T12:50:48.149" v="15" actId="20577"/>
          <ac:spMkLst>
            <pc:docMk/>
            <pc:sldMk cId="0" sldId="317"/>
            <ac:spMk id="2" creationId="{00000000-0000-0000-0000-000000000000}"/>
          </ac:spMkLst>
        </pc:spChg>
        <pc:spChg chg="add mod">
          <ac:chgData name="Xuelian Xi" userId="S::xl884022@dal.ca::1757c5d2-ccbb-4923-a241-fcbfb73cce09" providerId="AD" clId="Web-{0356D3D1-FD59-C707-7B36-EF0007AF19EA}" dt="2024-03-28T12:55:07.418" v="44" actId="1076"/>
          <ac:spMkLst>
            <pc:docMk/>
            <pc:sldMk cId="0" sldId="317"/>
            <ac:spMk id="5" creationId="{A2F326F9-A7C5-C466-93C6-50350D2B9A51}"/>
          </ac:spMkLst>
        </pc:spChg>
        <pc:graphicFrameChg chg="mod modGraphic">
          <ac:chgData name="Xuelian Xi" userId="S::xl884022@dal.ca::1757c5d2-ccbb-4923-a241-fcbfb73cce09" providerId="AD" clId="Web-{0356D3D1-FD59-C707-7B36-EF0007AF19EA}" dt="2024-03-28T13:55:47.138" v="586"/>
          <ac:graphicFrameMkLst>
            <pc:docMk/>
            <pc:sldMk cId="0" sldId="317"/>
            <ac:graphicFrameMk id="14" creationId="{00000000-0000-0000-0000-000000000000}"/>
          </ac:graphicFrameMkLst>
        </pc:graphicFrameChg>
      </pc:sldChg>
      <pc:sldChg chg="addSp delSp modSp">
        <pc:chgData name="Xuelian Xi" userId="S::xl884022@dal.ca::1757c5d2-ccbb-4923-a241-fcbfb73cce09" providerId="AD" clId="Web-{0356D3D1-FD59-C707-7B36-EF0007AF19EA}" dt="2024-03-28T13:52:56.792" v="574" actId="20577"/>
        <pc:sldMkLst>
          <pc:docMk/>
          <pc:sldMk cId="0" sldId="320"/>
        </pc:sldMkLst>
        <pc:spChg chg="mod">
          <ac:chgData name="Xuelian Xi" userId="S::xl884022@dal.ca::1757c5d2-ccbb-4923-a241-fcbfb73cce09" providerId="AD" clId="Web-{0356D3D1-FD59-C707-7B36-EF0007AF19EA}" dt="2024-03-28T13:43:22.659" v="544" actId="1076"/>
          <ac:spMkLst>
            <pc:docMk/>
            <pc:sldMk cId="0" sldId="320"/>
            <ac:spMk id="2" creationId="{00000000-0000-0000-0000-000000000000}"/>
          </ac:spMkLst>
        </pc:spChg>
        <pc:spChg chg="mod">
          <ac:chgData name="Xuelian Xi" userId="S::xl884022@dal.ca::1757c5d2-ccbb-4923-a241-fcbfb73cce09" providerId="AD" clId="Web-{0356D3D1-FD59-C707-7B36-EF0007AF19EA}" dt="2024-03-28T13:04:00.534" v="232" actId="20577"/>
          <ac:spMkLst>
            <pc:docMk/>
            <pc:sldMk cId="0" sldId="320"/>
            <ac:spMk id="3" creationId="{00000000-0000-0000-0000-000000000000}"/>
          </ac:spMkLst>
        </pc:spChg>
        <pc:spChg chg="mod">
          <ac:chgData name="Xuelian Xi" userId="S::xl884022@dal.ca::1757c5d2-ccbb-4923-a241-fcbfb73cce09" providerId="AD" clId="Web-{0356D3D1-FD59-C707-7B36-EF0007AF19EA}" dt="2024-03-28T13:41:42.142" v="527" actId="20577"/>
          <ac:spMkLst>
            <pc:docMk/>
            <pc:sldMk cId="0" sldId="320"/>
            <ac:spMk id="5" creationId="{00000000-0000-0000-0000-000000000000}"/>
          </ac:spMkLst>
        </pc:spChg>
        <pc:spChg chg="del mod">
          <ac:chgData name="Xuelian Xi" userId="S::xl884022@dal.ca::1757c5d2-ccbb-4923-a241-fcbfb73cce09" providerId="AD" clId="Web-{0356D3D1-FD59-C707-7B36-EF0007AF19EA}" dt="2024-03-28T13:07:10.615" v="286"/>
          <ac:spMkLst>
            <pc:docMk/>
            <pc:sldMk cId="0" sldId="320"/>
            <ac:spMk id="6" creationId="{00000000-0000-0000-0000-000000000000}"/>
          </ac:spMkLst>
        </pc:spChg>
        <pc:spChg chg="mod">
          <ac:chgData name="Xuelian Xi" userId="S::xl884022@dal.ca::1757c5d2-ccbb-4923-a241-fcbfb73cce09" providerId="AD" clId="Web-{0356D3D1-FD59-C707-7B36-EF0007AF19EA}" dt="2024-03-28T13:42:59.487" v="541" actId="20577"/>
          <ac:spMkLst>
            <pc:docMk/>
            <pc:sldMk cId="0" sldId="320"/>
            <ac:spMk id="7" creationId="{00000000-0000-0000-0000-000000000000}"/>
          </ac:spMkLst>
        </pc:spChg>
        <pc:spChg chg="add mod">
          <ac:chgData name="Xuelian Xi" userId="S::xl884022@dal.ca::1757c5d2-ccbb-4923-a241-fcbfb73cce09" providerId="AD" clId="Web-{0356D3D1-FD59-C707-7B36-EF0007AF19EA}" dt="2024-03-28T13:52:56.792" v="574" actId="20577"/>
          <ac:spMkLst>
            <pc:docMk/>
            <pc:sldMk cId="0" sldId="320"/>
            <ac:spMk id="8" creationId="{75F25C3F-7F53-C17E-22E4-32EDDA728F49}"/>
          </ac:spMkLst>
        </pc:spChg>
        <pc:picChg chg="mod">
          <ac:chgData name="Xuelian Xi" userId="S::xl884022@dal.ca::1757c5d2-ccbb-4923-a241-fcbfb73cce09" providerId="AD" clId="Web-{0356D3D1-FD59-C707-7B36-EF0007AF19EA}" dt="2024-03-28T13:10:47.055" v="330" actId="1076"/>
          <ac:picMkLst>
            <pc:docMk/>
            <pc:sldMk cId="0" sldId="320"/>
            <ac:picMk id="4" creationId="{00000000-0000-0000-0000-000000000000}"/>
          </ac:picMkLst>
        </pc:picChg>
      </pc:sldChg>
      <pc:sldChg chg="del">
        <pc:chgData name="Xuelian Xi" userId="S::xl884022@dal.ca::1757c5d2-ccbb-4923-a241-fcbfb73cce09" providerId="AD" clId="Web-{0356D3D1-FD59-C707-7B36-EF0007AF19EA}" dt="2024-03-28T13:52:11.182" v="553"/>
        <pc:sldMkLst>
          <pc:docMk/>
          <pc:sldMk cId="0" sldId="333"/>
        </pc:sldMkLst>
      </pc:sldChg>
      <pc:sldChg chg="del">
        <pc:chgData name="Xuelian Xi" userId="S::xl884022@dal.ca::1757c5d2-ccbb-4923-a241-fcbfb73cce09" providerId="AD" clId="Web-{0356D3D1-FD59-C707-7B36-EF0007AF19EA}" dt="2024-03-28T13:27:19.115" v="397"/>
        <pc:sldMkLst>
          <pc:docMk/>
          <pc:sldMk cId="0" sldId="335"/>
        </pc:sldMkLst>
      </pc:sldChg>
      <pc:sldChg chg="add del replId">
        <pc:chgData name="Xuelian Xi" userId="S::xl884022@dal.ca::1757c5d2-ccbb-4923-a241-fcbfb73cce09" providerId="AD" clId="Web-{0356D3D1-FD59-C707-7B36-EF0007AF19EA}" dt="2024-03-28T12:54:27.042" v="23"/>
        <pc:sldMkLst>
          <pc:docMk/>
          <pc:sldMk cId="321167357" sldId="347"/>
        </pc:sldMkLst>
      </pc:sldChg>
    </pc:docChg>
  </pc:docChgLst>
  <pc:docChgLst>
    <pc:chgData name="Jinlei Xu" userId="S::jn908917@dal.ca::ac8a74c7-e0fb-4144-83f9-d3117a909feb" providerId="AD" clId="Web-{C00E772B-22F4-4BBA-B832-FCEAC31CA5E3}"/>
    <pc:docChg chg="modSld">
      <pc:chgData name="Jinlei Xu" userId="S::jn908917@dal.ca::ac8a74c7-e0fb-4144-83f9-d3117a909feb" providerId="AD" clId="Web-{C00E772B-22F4-4BBA-B832-FCEAC31CA5E3}" dt="2024-03-28T15:18:17.844" v="1" actId="1076"/>
      <pc:docMkLst>
        <pc:docMk/>
      </pc:docMkLst>
      <pc:sldChg chg="modSp">
        <pc:chgData name="Jinlei Xu" userId="S::jn908917@dal.ca::ac8a74c7-e0fb-4144-83f9-d3117a909feb" providerId="AD" clId="Web-{C00E772B-22F4-4BBA-B832-FCEAC31CA5E3}" dt="2024-03-28T15:18:17.844" v="1" actId="1076"/>
        <pc:sldMkLst>
          <pc:docMk/>
          <pc:sldMk cId="0" sldId="339"/>
        </pc:sldMkLst>
        <pc:picChg chg="mod">
          <ac:chgData name="Jinlei Xu" userId="S::jn908917@dal.ca::ac8a74c7-e0fb-4144-83f9-d3117a909feb" providerId="AD" clId="Web-{C00E772B-22F4-4BBA-B832-FCEAC31CA5E3}" dt="2024-03-28T15:18:17.844" v="1" actId="1076"/>
          <ac:picMkLst>
            <pc:docMk/>
            <pc:sldMk cId="0" sldId="339"/>
            <ac:picMk id="2" creationId="{00000000-0000-0000-0000-000000000000}"/>
          </ac:picMkLst>
        </pc:picChg>
      </pc:sldChg>
    </pc:docChg>
  </pc:docChgLst>
  <pc:docChgLst>
    <pc:chgData name="Jinlei Xu" userId="S::jn908917@dal.ca::ac8a74c7-e0fb-4144-83f9-d3117a909feb" providerId="AD" clId="Web-{6A4373CE-5CA1-4264-A57D-DF435D0A365B}"/>
    <pc:docChg chg="modSld">
      <pc:chgData name="Jinlei Xu" userId="S::jn908917@dal.ca::ac8a74c7-e0fb-4144-83f9-d3117a909feb" providerId="AD" clId="Web-{6A4373CE-5CA1-4264-A57D-DF435D0A365B}" dt="2024-03-28T15:27:39.003" v="194"/>
      <pc:docMkLst>
        <pc:docMk/>
      </pc:docMkLst>
      <pc:sldChg chg="modNotes">
        <pc:chgData name="Jinlei Xu" userId="S::jn908917@dal.ca::ac8a74c7-e0fb-4144-83f9-d3117a909feb" providerId="AD" clId="Web-{6A4373CE-5CA1-4264-A57D-DF435D0A365B}" dt="2024-03-28T15:27:39.003" v="194"/>
        <pc:sldMkLst>
          <pc:docMk/>
          <pc:sldMk cId="0" sldId="327"/>
        </pc:sldMkLst>
      </pc:sldChg>
    </pc:docChg>
  </pc:docChgLst>
  <pc:docChgLst>
    <pc:chgData name="Jinlei Xu" userId="S::jn908917@dal.ca::ac8a74c7-e0fb-4144-83f9-d3117a909feb" providerId="AD" clId="Web-{314AEBB7-9502-4897-9B95-52398DF12E1C}"/>
    <pc:docChg chg="modSld">
      <pc:chgData name="Jinlei Xu" userId="S::jn908917@dal.ca::ac8a74c7-e0fb-4144-83f9-d3117a909feb" providerId="AD" clId="Web-{314AEBB7-9502-4897-9B95-52398DF12E1C}" dt="2024-03-28T16:13:32.096" v="0" actId="20577"/>
      <pc:docMkLst>
        <pc:docMk/>
      </pc:docMkLst>
      <pc:sldChg chg="modSp">
        <pc:chgData name="Jinlei Xu" userId="S::jn908917@dal.ca::ac8a74c7-e0fb-4144-83f9-d3117a909feb" providerId="AD" clId="Web-{314AEBB7-9502-4897-9B95-52398DF12E1C}" dt="2024-03-28T16:13:32.096" v="0" actId="20577"/>
        <pc:sldMkLst>
          <pc:docMk/>
          <pc:sldMk cId="0" sldId="339"/>
        </pc:sldMkLst>
        <pc:spChg chg="mod">
          <ac:chgData name="Jinlei Xu" userId="S::jn908917@dal.ca::ac8a74c7-e0fb-4144-83f9-d3117a909feb" providerId="AD" clId="Web-{314AEBB7-9502-4897-9B95-52398DF12E1C}" dt="2024-03-28T16:13:32.096" v="0" actId="20577"/>
          <ac:spMkLst>
            <pc:docMk/>
            <pc:sldMk cId="0" sldId="339"/>
            <ac:spMk id="3" creationId="{DF87E83B-6086-D541-6752-65A0BB2662FD}"/>
          </ac:spMkLst>
        </pc:spChg>
      </pc:sldChg>
    </pc:docChg>
  </pc:docChgLst>
  <pc:docChgLst>
    <pc:chgData name="Xuelian Xi" userId="S::xl884022@dal.ca::1757c5d2-ccbb-4923-a241-fcbfb73cce09" providerId="AD" clId="Web-{D0923C08-9FF3-67BC-DA2E-9823FAC3182D}"/>
    <pc:docChg chg="modSld">
      <pc:chgData name="Xuelian Xi" userId="S::xl884022@dal.ca::1757c5d2-ccbb-4923-a241-fcbfb73cce09" providerId="AD" clId="Web-{D0923C08-9FF3-67BC-DA2E-9823FAC3182D}" dt="2024-03-28T15:54:35.733" v="19"/>
      <pc:docMkLst>
        <pc:docMk/>
      </pc:docMkLst>
      <pc:sldChg chg="addSp delSp modSp">
        <pc:chgData name="Xuelian Xi" userId="S::xl884022@dal.ca::1757c5d2-ccbb-4923-a241-fcbfb73cce09" providerId="AD" clId="Web-{D0923C08-9FF3-67BC-DA2E-9823FAC3182D}" dt="2024-03-28T15:54:35.733" v="19"/>
        <pc:sldMkLst>
          <pc:docMk/>
          <pc:sldMk cId="0" sldId="323"/>
        </pc:sldMkLst>
        <pc:spChg chg="add">
          <ac:chgData name="Xuelian Xi" userId="S::xl884022@dal.ca::1757c5d2-ccbb-4923-a241-fcbfb73cce09" providerId="AD" clId="Web-{D0923C08-9FF3-67BC-DA2E-9823FAC3182D}" dt="2024-03-28T15:54:35.733" v="19"/>
          <ac:spMkLst>
            <pc:docMk/>
            <pc:sldMk cId="0" sldId="323"/>
            <ac:spMk id="5" creationId="{D9AA338B-21A5-8DE2-032F-800534AF461A}"/>
          </ac:spMkLst>
        </pc:spChg>
        <pc:spChg chg="del mod">
          <ac:chgData name="Xuelian Xi" userId="S::xl884022@dal.ca::1757c5d2-ccbb-4923-a241-fcbfb73cce09" providerId="AD" clId="Web-{D0923C08-9FF3-67BC-DA2E-9823FAC3182D}" dt="2024-03-28T15:54:35.093" v="18"/>
          <ac:spMkLst>
            <pc:docMk/>
            <pc:sldMk cId="0" sldId="323"/>
            <ac:spMk id="8" creationId="{00000000-0000-0000-0000-000000000000}"/>
          </ac:spMkLst>
        </pc:spChg>
      </pc:sldChg>
      <pc:sldChg chg="addSp delSp modSp">
        <pc:chgData name="Xuelian Xi" userId="S::xl884022@dal.ca::1757c5d2-ccbb-4923-a241-fcbfb73cce09" providerId="AD" clId="Web-{D0923C08-9FF3-67BC-DA2E-9823FAC3182D}" dt="2024-03-28T15:54:29.639" v="17"/>
        <pc:sldMkLst>
          <pc:docMk/>
          <pc:sldMk cId="0" sldId="325"/>
        </pc:sldMkLst>
        <pc:spChg chg="del">
          <ac:chgData name="Xuelian Xi" userId="S::xl884022@dal.ca::1757c5d2-ccbb-4923-a241-fcbfb73cce09" providerId="AD" clId="Web-{D0923C08-9FF3-67BC-DA2E-9823FAC3182D}" dt="2024-03-28T15:53:49.264" v="10"/>
          <ac:spMkLst>
            <pc:docMk/>
            <pc:sldMk cId="0" sldId="325"/>
            <ac:spMk id="8" creationId="{00000000-0000-0000-0000-000000000000}"/>
          </ac:spMkLst>
        </pc:spChg>
        <pc:spChg chg="add del mod">
          <ac:chgData name="Xuelian Xi" userId="S::xl884022@dal.ca::1757c5d2-ccbb-4923-a241-fcbfb73cce09" providerId="AD" clId="Web-{D0923C08-9FF3-67BC-DA2E-9823FAC3182D}" dt="2024-03-28T15:54:28.999" v="16"/>
          <ac:spMkLst>
            <pc:docMk/>
            <pc:sldMk cId="0" sldId="325"/>
            <ac:spMk id="9" creationId="{33950A34-9AC4-9CCA-3BB6-4F368745B51A}"/>
          </ac:spMkLst>
        </pc:spChg>
        <pc:spChg chg="add">
          <ac:chgData name="Xuelian Xi" userId="S::xl884022@dal.ca::1757c5d2-ccbb-4923-a241-fcbfb73cce09" providerId="AD" clId="Web-{D0923C08-9FF3-67BC-DA2E-9823FAC3182D}" dt="2024-03-28T15:54:29.639" v="17"/>
          <ac:spMkLst>
            <pc:docMk/>
            <pc:sldMk cId="0" sldId="325"/>
            <ac:spMk id="11" creationId="{2A7E9C99-431C-402F-02CC-CD1A3DB0E6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B175-F814-4F53-B8E0-1C5A2A083ED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1251-5FD2-45C3-99F5-F440BDBD027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To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delve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into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which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factors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affect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victimization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first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we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can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focusing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what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is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victimization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</a:t>
            </a:r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 err="1">
                <a:ea typeface="맑은 고딕"/>
              </a:rPr>
              <a:t>As</a:t>
            </a:r>
            <a:r>
              <a:rPr lang="ko-KR" altLang="en-US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we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previously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mentioned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about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numbers</a:t>
            </a:r>
            <a:r>
              <a:rPr lang="ko-KR" altLang="en-US">
                <a:ea typeface="맑은 고딕"/>
              </a:rPr>
              <a:t> of </a:t>
            </a:r>
            <a:r>
              <a:rPr lang="ko-KR" altLang="en-US" err="1">
                <a:ea typeface="맑은 고딕"/>
              </a:rPr>
              <a:t>victimization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for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specific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year</a:t>
            </a:r>
            <a:r>
              <a:rPr lang="ko-KR" altLang="en-US">
                <a:ea typeface="맑은 고딕"/>
              </a:rPr>
              <a:t> and </a:t>
            </a:r>
            <a:r>
              <a:rPr lang="ko-KR" altLang="en-US" err="1">
                <a:ea typeface="맑은 고딕"/>
              </a:rPr>
              <a:t>province</a:t>
            </a:r>
            <a:r>
              <a:rPr lang="ko-KR" altLang="en-US">
                <a:ea typeface="맑은 고딕"/>
              </a:rPr>
              <a:t>, and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population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for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those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two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corresponding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factors</a:t>
            </a:r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The </a:t>
            </a:r>
            <a:r>
              <a:rPr lang="ko-KR" altLang="en-US" err="1">
                <a:ea typeface="맑은 고딕"/>
              </a:rPr>
              <a:t>victimization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rates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is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ratio</a:t>
            </a:r>
            <a:r>
              <a:rPr lang="ko-KR" altLang="en-US">
                <a:ea typeface="맑은 고딕"/>
              </a:rPr>
              <a:t> of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above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two</a:t>
            </a:r>
            <a:r>
              <a:rPr lang="ko-KR" altLang="en-US">
                <a:ea typeface="맑은 고딕"/>
              </a:rPr>
              <a:t>. </a:t>
            </a:r>
          </a:p>
          <a:p>
            <a:r>
              <a:rPr lang="ko-KR" altLang="en-US" err="1">
                <a:ea typeface="맑은 고딕"/>
              </a:rPr>
              <a:t>In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our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research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factors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we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assume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is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related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those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three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factors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below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Low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Income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unemployment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</a:t>
            </a:r>
            <a:r>
              <a:rPr lang="ko-KR" altLang="en-US">
                <a:ea typeface="맑은 고딕"/>
              </a:rPr>
              <a:t> and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up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secondary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</a:t>
            </a:r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 err="1">
                <a:ea typeface="맑은 고딕"/>
              </a:rPr>
              <a:t>Then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we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get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below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three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graphs</a:t>
            </a:r>
            <a:r>
              <a:rPr lang="ko-KR" altLang="en-US">
                <a:ea typeface="맑은 고딕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We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have</a:t>
            </a:r>
            <a:r>
              <a:rPr lang="ko-KR" altLang="en-US">
                <a:ea typeface="맑은 고딕"/>
              </a:rPr>
              <a:t> 5 </a:t>
            </a:r>
          </a:p>
          <a:p>
            <a:r>
              <a:rPr lang="ko-KR" altLang="en-US" err="1">
                <a:ea typeface="맑은 고딕"/>
              </a:rPr>
              <a:t>We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would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like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see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whether</a:t>
            </a:r>
            <a:r>
              <a:rPr lang="ko-KR" altLang="en-US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other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factors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like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population</a:t>
            </a:r>
            <a:r>
              <a:rPr lang="ko-KR" altLang="en-US">
                <a:ea typeface="맑은 고딕"/>
              </a:rPr>
              <a:t>/</a:t>
            </a:r>
            <a:r>
              <a:rPr lang="ko-KR" altLang="en-US" err="1">
                <a:ea typeface="맑은 고딕"/>
              </a:rPr>
              <a:t>education</a:t>
            </a:r>
            <a:r>
              <a:rPr lang="ko-KR" altLang="en-US">
                <a:ea typeface="맑은 고딕"/>
              </a:rPr>
              <a:t>/</a:t>
            </a:r>
            <a:r>
              <a:rPr lang="ko-KR" altLang="en-US" err="1">
                <a:ea typeface="맑은 고딕"/>
              </a:rPr>
              <a:t>low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inomce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</a:t>
            </a:r>
            <a:r>
              <a:rPr lang="ko-KR" altLang="en-US">
                <a:ea typeface="맑은 고딕"/>
              </a:rPr>
              <a:t>/ </a:t>
            </a:r>
            <a:r>
              <a:rPr lang="ko-KR" altLang="en-US" err="1">
                <a:ea typeface="맑은 고딕"/>
              </a:rPr>
              <a:t>unemployment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</a:t>
            </a:r>
            <a:r>
              <a:rPr lang="ko-KR" altLang="en-US">
                <a:ea typeface="맑은 고딕"/>
              </a:rPr>
              <a:t>  of </a:t>
            </a:r>
            <a:r>
              <a:rPr lang="ko-KR" altLang="en-US" err="1">
                <a:ea typeface="맑은 고딕"/>
              </a:rPr>
              <a:t>different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areas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will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affect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the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victimization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rate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besides</a:t>
            </a:r>
            <a:r>
              <a:rPr lang="ko-KR" altLang="en-US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characteristics</a:t>
            </a:r>
            <a:r>
              <a:rPr lang="ko-KR" altLang="en-US">
                <a:ea typeface="맑은 고딕"/>
              </a:rPr>
              <a:t> of </a:t>
            </a:r>
            <a:r>
              <a:rPr lang="ko-KR" altLang="en-US" err="1">
                <a:ea typeface="맑은 고딕"/>
              </a:rPr>
              <a:t>victimse,e.g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victim's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age</a:t>
            </a:r>
            <a:r>
              <a:rPr lang="ko-KR" altLang="en-US">
                <a:ea typeface="맑은 고딕"/>
              </a:rPr>
              <a:t> and </a:t>
            </a:r>
            <a:r>
              <a:rPr lang="ko-KR" altLang="en-US" err="1">
                <a:ea typeface="맑은 고딕"/>
              </a:rPr>
              <a:t>gender</a:t>
            </a:r>
            <a:r>
              <a:rPr lang="ko-KR" altLang="en-US">
                <a:ea typeface="맑은 고딕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3889" r="23646" b="3889"/>
          <a:stretch>
            <a:fillRect/>
          </a:stretch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63609"/>
          <a:stretch>
            <a:fillRect/>
          </a:stretch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5185"/>
          <a:stretch>
            <a:fillRect/>
          </a:stretch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18665" y="2531110"/>
            <a:ext cx="8760460" cy="75946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709791" y="2576564"/>
            <a:ext cx="7913089" cy="662305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>
                <a:effectLst/>
                <a:latin typeface="Calibri"/>
                <a:ea typeface="Tahoma"/>
                <a:cs typeface="Tahoma"/>
                <a:sym typeface="+mn-ea"/>
              </a:rPr>
              <a:t>Canadian Victimization Rate Analysis </a:t>
            </a:r>
            <a:endParaRPr lang="en-US" altLang="ko-KR" sz="2800">
              <a:effectLst/>
              <a:latin typeface="Calibri"/>
              <a:ea typeface="Tahoma"/>
              <a:cs typeface="Tahom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55515" y="3943350"/>
            <a:ext cx="6424295" cy="1821180"/>
            <a:chOff x="5793" y="5989"/>
            <a:chExt cx="10117" cy="286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666" y="6508"/>
              <a:ext cx="8458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5793" y="6627"/>
              <a:ext cx="9509" cy="223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0"/>
              <a:r>
                <a:rPr lang="en-US" altLang="ko-KR" sz="13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</a:rPr>
                <a:t>Team Member</a:t>
              </a:r>
            </a:p>
            <a:p>
              <a:pPr algn="r" latinLnBrk="0"/>
              <a:r>
                <a:rPr lang="en-US" altLang="ko-KR" sz="1300" b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  <a:sym typeface="+mn-ea"/>
                </a:rPr>
                <a:t>Jinlei Xu B00884931  |  Ye Wang  B00972707  | Yuzhu Han B00819905</a:t>
              </a:r>
              <a:endParaRPr lang="en-US" altLang="ko-KR" sz="13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endParaRPr>
            </a:p>
            <a:p>
              <a:pPr algn="r" latinLnBrk="0"/>
              <a:r>
                <a:rPr lang="en-US" altLang="ko-KR" sz="1300" b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</a:rPr>
                <a:t>Xu Tong B00953793  |   Xuelian Xi B00977221 </a:t>
              </a:r>
            </a:p>
          </p:txBody>
        </p:sp>
        <p:sp>
          <p:nvSpPr>
            <p:cNvPr id="4" name="Rectangle 3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1005" y="5989"/>
              <a:ext cx="4905" cy="48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1400" b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</a:rPr>
                <a:t>STAT4620 STAT5620 – Winter 2024 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 Analysis</a:t>
            </a:r>
          </a:p>
        </p:txBody>
      </p:sp>
      <p:pic>
        <p:nvPicPr>
          <p:cNvPr id="2" name="图片 1" descr="Victimization&amp;LowInco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2" y="3730683"/>
            <a:ext cx="3546821" cy="2208010"/>
          </a:xfrm>
          <a:prstGeom prst="rect">
            <a:avLst/>
          </a:prstGeom>
        </p:spPr>
      </p:pic>
      <p:pic>
        <p:nvPicPr>
          <p:cNvPr id="5" name="图片 4" descr="Victimization_yea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686" y="3730625"/>
            <a:ext cx="3090660" cy="2208068"/>
          </a:xfrm>
          <a:prstGeom prst="rect">
            <a:avLst/>
          </a:prstGeom>
        </p:spPr>
      </p:pic>
      <p:pic>
        <p:nvPicPr>
          <p:cNvPr id="6" name="图片 5" descr="Victimization_vs_Educa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408" y="3730625"/>
            <a:ext cx="3575799" cy="22086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9302" y="1613361"/>
            <a:ext cx="10161963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latinLnBrk="0">
              <a:buFont typeface="Wingdings" panose="05000000000000000000"/>
              <a:buChar char="Ø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The victimization rate has no relationship with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the high school education rate or above in corresponding year</a:t>
            </a:r>
            <a:endParaRPr lang="en-US" altLang="zh-CN"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/>
              <a:buChar char="Ø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The victimization rate has some relationship with </a:t>
            </a:r>
            <a:endParaRPr lang="zh-CN"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the unemployment rate in corresponding year</a:t>
            </a:r>
            <a:endParaRPr lang="zh-CN"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the low income rate in </a:t>
            </a:r>
            <a:r>
              <a:rPr lang="zh-CN">
                <a:ea typeface="+mn-lt"/>
                <a:cs typeface="+mn-lt"/>
                <a:sym typeface="+mn-ea"/>
              </a:rPr>
              <a:t>corresponding 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year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27872" y="971909"/>
            <a:ext cx="57480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RQ3: Which factors significantly affect victimization rates? 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散点图&#10;&#10;已自动生成说明"/>
          <p:cNvPicPr>
            <a:picLocks noChangeAspect="1"/>
          </p:cNvPicPr>
          <p:nvPr/>
        </p:nvPicPr>
        <p:blipFill rotWithShape="1">
          <a:blip r:embed="rId2"/>
          <a:srcRect l="17481" t="20308" r="257" b="257"/>
          <a:stretch>
            <a:fillRect/>
          </a:stretch>
        </p:blipFill>
        <p:spPr>
          <a:xfrm>
            <a:off x="6619011" y="1542859"/>
            <a:ext cx="4974354" cy="4826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15419" y="971909"/>
            <a:ext cx="5791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RQ3: Which factors significantly affect victimization rates? </a:t>
            </a:r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 Analysis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87E83B-6086-D541-6752-65A0BB2662FD}"/>
              </a:ext>
            </a:extLst>
          </p:cNvPr>
          <p:cNvSpPr txBox="1"/>
          <p:nvPr/>
        </p:nvSpPr>
        <p:spPr>
          <a:xfrm>
            <a:off x="926442" y="2302872"/>
            <a:ext cx="529395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Calibri"/>
                <a:ea typeface="宋体"/>
                <a:cs typeface="Calibri"/>
              </a:rPr>
              <a:t>Confusion matrix- correlation between: </a:t>
            </a:r>
            <a:endParaRPr lang="zh-CN">
              <a:latin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altLang="zh-CN">
                <a:latin typeface="Calibri"/>
                <a:ea typeface="宋体"/>
                <a:cs typeface="Calibri"/>
              </a:rPr>
              <a:t>Education vs. Low income</a:t>
            </a:r>
          </a:p>
          <a:p>
            <a:pPr marL="285750" indent="-285750">
              <a:buFont typeface="Calibri"/>
              <a:buChar char="-"/>
            </a:pPr>
            <a:r>
              <a:rPr lang="en-US" altLang="zh-CN">
                <a:latin typeface="Calibri"/>
                <a:ea typeface="宋体"/>
                <a:cs typeface="Calibri"/>
              </a:rPr>
              <a:t>Total population vs. Unemployment rate</a:t>
            </a:r>
          </a:p>
          <a:p>
            <a:endParaRPr lang="en-US" altLang="zh-CN">
              <a:latin typeface="Calibri"/>
              <a:ea typeface="宋体"/>
              <a:cs typeface="Calibri"/>
            </a:endParaRPr>
          </a:p>
          <a:p>
            <a:r>
              <a:rPr lang="en-US" altLang="zh-CN">
                <a:latin typeface="Calibri"/>
                <a:ea typeface="宋体"/>
                <a:cs typeface="Calibri"/>
              </a:rPr>
              <a:t>Modelling:</a:t>
            </a:r>
          </a:p>
          <a:p>
            <a:pPr marL="285750" indent="-285750">
              <a:buFont typeface="Calibri"/>
              <a:buChar char="-"/>
            </a:pPr>
            <a:r>
              <a:rPr lang="en-US" altLang="zh-CN">
                <a:latin typeface="Calibri"/>
                <a:ea typeface="宋体"/>
                <a:cs typeface="Calibri"/>
              </a:rPr>
              <a:t>Response variable characteristics: relatively small mean and large variance</a:t>
            </a:r>
          </a:p>
          <a:p>
            <a:pPr marL="285750" indent="-285750">
              <a:buFont typeface="Calibri"/>
              <a:buChar char="-"/>
            </a:pPr>
            <a:r>
              <a:rPr lang="en-US" altLang="zh-CN">
                <a:latin typeface="Calibri"/>
                <a:ea typeface="宋体"/>
                <a:cs typeface="Calibri"/>
              </a:rPr>
              <a:t>Preferred model: Negative Binomial GLM</a:t>
            </a:r>
          </a:p>
          <a:p>
            <a:pPr marL="285750" indent="-285750">
              <a:buFont typeface="Calibri"/>
              <a:buChar char="-"/>
            </a:pPr>
            <a:r>
              <a:rPr lang="en-US" altLang="zh-CN">
                <a:latin typeface="Calibri"/>
                <a:ea typeface="宋体"/>
                <a:cs typeface="Calibri"/>
              </a:rPr>
              <a:t>Remove the variable </a:t>
            </a:r>
            <a:r>
              <a:rPr lang="en-US" altLang="zh-CN" i="1">
                <a:latin typeface="Calibri"/>
                <a:ea typeface="宋体"/>
                <a:cs typeface="Calibri"/>
              </a:rPr>
              <a:t>Number of victims</a:t>
            </a:r>
            <a:r>
              <a:rPr lang="en-US" altLang="zh-CN">
                <a:latin typeface="Calibri"/>
                <a:ea typeface="宋体"/>
                <a:cs typeface="Calibri"/>
              </a:rPr>
              <a:t> to avoid potential problems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文本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1" y="1712912"/>
            <a:ext cx="6529916" cy="4363508"/>
          </a:xfrm>
          <a:prstGeom prst="rect">
            <a:avLst/>
          </a:prstGeom>
        </p:spPr>
      </p:pic>
      <p:pic>
        <p:nvPicPr>
          <p:cNvPr id="3" name="图片 2" descr="文本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58" y="2924175"/>
            <a:ext cx="5924550" cy="2343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56626" y="957532"/>
            <a:ext cx="6754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  <a:cs typeface="Calibri" panose="020F0502020204030204"/>
              </a:rPr>
              <a:t>RQ3: Which factors significantly affect victimization rates? 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Original Dataset Description</a:t>
            </a:r>
          </a:p>
        </p:txBody>
      </p:sp>
      <p:graphicFrame>
        <p:nvGraphicFramePr>
          <p:cNvPr id="14" name="표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6177761"/>
              </p:ext>
            </p:extLst>
          </p:nvPr>
        </p:nvGraphicFramePr>
        <p:xfrm>
          <a:off x="648970" y="1498600"/>
          <a:ext cx="11036298" cy="423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3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8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81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110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5955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Calibri" panose="020F0502020204030204"/>
                        </a:rPr>
                        <a:t>Datasets </a:t>
                      </a:r>
                      <a:endParaRPr lang="en-US" altLang="ko-KR" sz="180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Calibri" panose="020F0502020204030204"/>
                        </a:rPr>
                        <a:t>Category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5955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Calibri" panose="020F0502020204030204"/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5955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Calibri"/>
                        </a:rPr>
                        <a:t>Features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5955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Calibri"/>
                        </a:rPr>
                        <a:t>URL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5955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Calibri" panose="020F0502020204030204"/>
                        </a:rPr>
                        <a:t>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auto" latinLnBrk="0"/>
                      <a:r>
                        <a:rPr lang="en-US" altLang="ko-KR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1 Main dataset of Canadian Victimization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131712 entities * 18 variables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sym typeface="+mn-ea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⮕131712 entities * 6 variables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REF_DATE: Year</a:t>
                      </a:r>
                      <a:endParaRPr lang="en-US" altLang="zh-CN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GEO: Provinces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Violation styles 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Gender of victim 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Age of victim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Number of victimization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https://www150.statcan.gc.ca/t1/tbl1/en/tv.action?pid=3510005101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7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Calibri" panose="020F0502020204030204"/>
                        </a:rPr>
                        <a:t>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auto" latinLnBrk="0"/>
                      <a:r>
                        <a:rPr lang="en-US" altLang="ko-KR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4 Supportive datasets of Canadian Census Data </a:t>
                      </a:r>
                      <a:endParaRPr lang="en-US" altLang="ko-KR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1. Population: 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290934 entities * 16 variables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  <a:sym typeface="+mn-ea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⮕ 5881 entities * 5 variables</a:t>
                      </a: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2. Education: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  <a:sym typeface="+mn-ea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71331 entities * 17 variables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  <a:sym typeface="+mn-ea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⮕22206 entities * 5 variables</a:t>
                      </a: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3. Low Income: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  <a:sym typeface="+mn-ea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428400 entities *17 variables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  <a:sym typeface="+mn-ea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⮕9282 entities * 5 variables</a:t>
                      </a: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4. Unemployment: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  <a:sym typeface="+mn-ea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5196798 entities * 19 variables</a:t>
                      </a: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  <a:sym typeface="+mn-ea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⮕ 1849 entities * 5 variables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REF_DATE: Year</a:t>
                      </a:r>
                      <a:endParaRPr lang="en-US" altLang="zh-CN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GEO: Provinces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Gender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  <a:sym typeface="+mn-ea"/>
                        </a:rPr>
                        <a:t>Age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Population with different educational attainment level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Population of Low </a:t>
                      </a:r>
                      <a:r>
                        <a:rPr lang="en-US" altLang="ko-KR" sz="11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Incomce</a:t>
                      </a: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Percent of unemployed population</a:t>
                      </a:r>
                    </a:p>
                    <a:p>
                      <a:pPr algn="l" latinLnBrk="0">
                        <a:buClrTx/>
                        <a:buSzTx/>
                        <a:buFontTx/>
                        <a:buNone/>
                      </a:pPr>
                      <a:endParaRPr lang="en-US" altLang="ko-KR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Population</a:t>
                      </a:r>
                      <a:r>
                        <a:rPr lang="zh-CN" alt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：</a:t>
                      </a:r>
                      <a:endParaRPr lang="en-US" altLang="ko-KR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https://www150.statcan.gc.ca/t1/tbl1/en/tv.action?pid=1710000501</a:t>
                      </a:r>
                    </a:p>
                    <a:p>
                      <a:pPr algn="l" latinLnBrk="0">
                        <a:buClrTx/>
                        <a:buSzTx/>
                        <a:buFontTx/>
                      </a:pPr>
                      <a:endParaRPr lang="en-US" altLang="ko-KR" sz="1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Unemployment</a:t>
                      </a:r>
                      <a:r>
                        <a:rPr lang="zh-CN" alt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：</a:t>
                      </a:r>
                      <a:endParaRPr lang="en-US" altLang="ko-KR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https://www150.statcan.gc.ca/t1/tbl1/en/tv.action?pid=1410028703</a:t>
                      </a:r>
                    </a:p>
                    <a:p>
                      <a:pPr algn="l" latinLnBrk="0">
                        <a:buClrTx/>
                        <a:buSzTx/>
                        <a:buFontTx/>
                      </a:pPr>
                      <a:endParaRPr lang="en-US" altLang="ko-KR" sz="1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Education</a:t>
                      </a:r>
                      <a:r>
                        <a:rPr lang="zh-CN" alt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：</a:t>
                      </a:r>
                      <a:endParaRPr lang="en-US" altLang="ko-KR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https://www150.statcan.gc.ca/t1/tbl1/en/tv.action?pid=3710013001</a:t>
                      </a:r>
                    </a:p>
                    <a:p>
                      <a:pPr algn="l" latinLnBrk="0">
                        <a:buClrTx/>
                        <a:buSzTx/>
                        <a:buFontTx/>
                      </a:pPr>
                      <a:endParaRPr lang="en-US" altLang="ko-KR" sz="1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Low income</a:t>
                      </a:r>
                      <a:r>
                        <a:rPr lang="zh-CN" alt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：</a:t>
                      </a:r>
                      <a:endParaRPr lang="en-US" altLang="ko-KR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/>
                      </a:endParaRPr>
                    </a:p>
                    <a:p>
                      <a:pPr algn="l" latinLnBrk="0">
                        <a:buClrTx/>
                        <a:buSzTx/>
                        <a:buFontTx/>
                      </a:pPr>
                      <a:r>
                        <a:rPr lang="en-US" altLang="ko-KR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/>
                        </a:rPr>
                        <a:t>https://www150.statcan.gc.ca/t1/tbl1/en/tv.action?pid=1110013501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75945" y="5858510"/>
            <a:ext cx="1110996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0" fontAlgn="auto" latinLnBrk="0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맑은 고딕"/>
                <a:sym typeface="+mn-ea"/>
              </a:rPr>
              <a:t>⮕：changes before and after pre-processing the datasets according to the research questions. Most of the deleted entities and variables are those non-relevant to the research questions and without the date range of the main dataset from 2009-2021.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F326F9-A7C5-C466-93C6-50350D2B9A5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2173" y="937260"/>
            <a:ext cx="344092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atinLnBrk="0"/>
            <a:r>
              <a:rPr lang="en-US" altLang="ko-KR" sz="2000">
                <a:solidFill>
                  <a:schemeClr val="bg1"/>
                </a:solidFill>
                <a:latin typeface="Calibri" panose="020F0502020204030204"/>
                <a:ea typeface="Malgun Gothic"/>
                <a:cs typeface="Calibri" panose="020F0502020204030204"/>
                <a:sym typeface="+mn-ea"/>
              </a:rPr>
              <a:t>Data Source</a:t>
            </a:r>
            <a:r>
              <a:rPr lang="en-US" altLang="ko-KR" sz="2000">
                <a:solidFill>
                  <a:schemeClr val="bg1"/>
                </a:solidFill>
                <a:effectLst/>
                <a:latin typeface="Calibri" panose="020F0502020204030204"/>
                <a:ea typeface="Malgun Gothic"/>
                <a:cs typeface="Calibri" panose="020F0502020204030204"/>
                <a:sym typeface="+mn-ea"/>
              </a:rPr>
              <a:t>: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/>
                <a:ea typeface="Malgun Gothic"/>
                <a:cs typeface="Calibri" panose="020F0502020204030204"/>
                <a:sym typeface="+mn-ea"/>
              </a:rPr>
              <a:t>Statistics Canada</a:t>
            </a:r>
            <a:endParaRPr lang="en-US" altLang="ko-KR" sz="2000">
              <a:solidFill>
                <a:schemeClr val="bg1"/>
              </a:solidFill>
              <a:effectLst/>
              <a:latin typeface="Calibri" panose="020F0502020204030204"/>
              <a:ea typeface="Malgun Gothic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970405" y="233680"/>
            <a:ext cx="8021320" cy="646430"/>
          </a:xfrm>
          <a:prstGeom prst="rect">
            <a:avLst/>
          </a:prstGeom>
          <a:noFill/>
        </p:spPr>
        <p:txBody>
          <a:bodyPr wrap="square" lIns="90000" tIns="46800" rIns="90000" bIns="46800" anchor="t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/>
                <a:ea typeface="Tahoma"/>
                <a:cs typeface="Tahoma"/>
                <a:sym typeface="+mn-ea"/>
              </a:rPr>
              <a:t>Processed Dataset Description</a:t>
            </a:r>
            <a:endParaRPr lang="en-US" altLang="ko-KR" sz="3600">
              <a:effectLst/>
              <a:latin typeface="Calibri"/>
              <a:ea typeface="Tahoma"/>
              <a:cs typeface="Tahoma"/>
            </a:endParaRPr>
          </a:p>
        </p:txBody>
      </p:sp>
      <p:pic>
        <p:nvPicPr>
          <p:cNvPr id="4" name="图片 3" descr="截屏2024-03-25 16.40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75" y="3874634"/>
            <a:ext cx="10332995" cy="1510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1300" y="1374140"/>
            <a:ext cx="1023009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latinLnBrk="0">
              <a:buFont typeface="Wingdings" panose="05000000000000000000"/>
              <a:buChar char="Ø"/>
            </a:pPr>
            <a:r>
              <a:rPr lang="en-US" altLang="ko-KR" sz="1600" b="1">
                <a:latin typeface="Calibri"/>
                <a:ea typeface="맑은 고딕"/>
                <a:cs typeface="Calibri"/>
                <a:sym typeface="+mn-ea"/>
              </a:rPr>
              <a:t>Cleaned and combined 5 datasets  together according to REF_DATE(Year) and GEO(Locations)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8371" y="2609557"/>
            <a:ext cx="983123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altLang="zh-CN" sz="1600" b="1">
                <a:latin typeface="Calibri"/>
                <a:ea typeface="맑은 고딕"/>
                <a:cs typeface="Calibri"/>
              </a:rPr>
              <a:t>Null Value dropped</a:t>
            </a:r>
            <a:r>
              <a:rPr lang="zh-CN" altLang="en-US" sz="1600" b="1">
                <a:latin typeface="Calibri"/>
                <a:ea typeface="맑은 고딕"/>
                <a:cs typeface="Calibri"/>
              </a:rPr>
              <a:t>：</a:t>
            </a:r>
            <a:r>
              <a:rPr lang="en-US" altLang="zh-CN" sz="1600" b="1">
                <a:latin typeface="Calibri"/>
                <a:ea typeface="맑은 고딕"/>
                <a:cs typeface="Calibri"/>
              </a:rPr>
              <a:t>​</a:t>
            </a:r>
            <a:endParaRPr lang="zh-CN" altLang="en-US"/>
          </a:p>
          <a:p>
            <a:r>
              <a:rPr lang="zh-CN" altLang="en-US" sz="1600" b="1">
                <a:latin typeface="Calibri"/>
                <a:ea typeface="맑은 고딕"/>
                <a:cs typeface="Calibri"/>
              </a:rPr>
              <a:t>​</a:t>
            </a:r>
            <a:r>
              <a:rPr lang="en-US" altLang="zh-CN" sz="1600" b="1">
                <a:latin typeface="Calibri"/>
                <a:ea typeface="맑은 고딕"/>
                <a:cs typeface="Calibri"/>
              </a:rPr>
              <a:t>   3 provinces have no values of 2 variables -  Low Income and Unemployment from 2009-2021:​ Nunavut,    </a:t>
            </a:r>
          </a:p>
          <a:p>
            <a:r>
              <a:rPr lang="en-US" altLang="zh-CN" sz="1600" b="1">
                <a:latin typeface="Calibri"/>
                <a:ea typeface="맑은 고딕"/>
                <a:cs typeface="Calibri"/>
              </a:rPr>
              <a:t>      Northwest Territories and Yukong​​</a:t>
            </a:r>
            <a:endParaRPr lang="en-US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28371" y="1710725"/>
            <a:ext cx="983123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latinLnBrk="0">
              <a:buFont typeface="Wingdings" panose="05000000000000000000"/>
              <a:buChar char="Ø"/>
            </a:pPr>
            <a:r>
              <a:rPr lang="en-US" altLang="zh-CN" sz="1600" b="1">
                <a:latin typeface="Calibri"/>
                <a:ea typeface="맑은 고딕"/>
                <a:cs typeface="Calibri"/>
              </a:rPr>
              <a:t>Feature </a:t>
            </a:r>
            <a:r>
              <a:rPr lang="en-US" altLang="zh-CN" sz="1600" b="1" err="1">
                <a:latin typeface="Calibri"/>
                <a:ea typeface="맑은 고딕"/>
                <a:cs typeface="Calibri"/>
              </a:rPr>
              <a:t>Enigeering</a:t>
            </a:r>
            <a:r>
              <a:rPr lang="en-US" altLang="zh-CN" sz="1600" b="1">
                <a:latin typeface="Calibri"/>
                <a:ea typeface="맑은 고딕"/>
                <a:cs typeface="Calibri"/>
              </a:rPr>
              <a:t>：​</a:t>
            </a:r>
          </a:p>
          <a:p>
            <a:pPr latinLnBrk="0"/>
            <a:r>
              <a:rPr lang="en-US" altLang="zh-CN" sz="1600" b="1">
                <a:latin typeface="Calibri"/>
                <a:ea typeface="맑은 고딕"/>
                <a:cs typeface="Calibri"/>
              </a:rPr>
              <a:t>   Deleted unrelated features and unreasonable values</a:t>
            </a:r>
          </a:p>
          <a:p>
            <a:pPr latinLnBrk="0"/>
            <a:r>
              <a:rPr lang="en-US" altLang="zh-CN" sz="1600" b="1">
                <a:latin typeface="Calibri"/>
                <a:ea typeface="맑은 고딕"/>
                <a:cs typeface="Calibri"/>
              </a:rPr>
              <a:t>   Create new feature – Victim_per100,000, the ratio of number of victimization reports  in 100,000 parts</a:t>
            </a:r>
            <a:endParaRPr lang="en-US" sz="1600" b="1">
              <a:latin typeface="Calibri"/>
              <a:ea typeface="맑은 고딕"/>
              <a:cs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F25C3F-7F53-C17E-22E4-32EDDA728F49}"/>
              </a:ext>
            </a:extLst>
          </p:cNvPr>
          <p:cNvSpPr txBox="1"/>
          <p:nvPr/>
        </p:nvSpPr>
        <p:spPr>
          <a:xfrm>
            <a:off x="1000432" y="5523270"/>
            <a:ext cx="1067045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000" b="1">
                <a:latin typeface="Calibri"/>
                <a:ea typeface="맑은 고딕"/>
                <a:cs typeface="Calibri"/>
              </a:rPr>
              <a:t>Final dataset: </a:t>
            </a:r>
            <a:endParaRPr lang="zh-CN" altLang="en-US" sz="2000">
              <a:ea typeface="宋体"/>
            </a:endParaRPr>
          </a:p>
          <a:p>
            <a:r>
              <a:rPr lang="en-US" altLang="zh-CN" sz="2000" b="1">
                <a:latin typeface="Calibri"/>
                <a:ea typeface="맑은 고딕"/>
                <a:cs typeface="Calibri"/>
              </a:rPr>
              <a:t>36,036 entities * 11 variables/features</a:t>
            </a:r>
          </a:p>
          <a:p>
            <a:r>
              <a:rPr lang="en-US" altLang="zh-CN" sz="2000" b="1">
                <a:latin typeface="Calibri"/>
                <a:ea typeface="맑은 고딕"/>
                <a:cs typeface="Calibri"/>
              </a:rPr>
              <a:t>Covering victimization and census data in 2009-2021, Canada Provinces+ Canada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Research Questions</a:t>
            </a:r>
          </a:p>
        </p:txBody>
      </p:sp>
      <p:grpSp>
        <p:nvGrpSpPr>
          <p:cNvPr id="35" name="Group 34"/>
          <p:cNvGrpSpPr/>
          <p:nvPr>
            <p:custDataLst>
              <p:tags r:id="rId1"/>
            </p:custDataLst>
          </p:nvPr>
        </p:nvGrpSpPr>
        <p:grpSpPr>
          <a:xfrm>
            <a:off x="1026163" y="2108197"/>
            <a:ext cx="9112251" cy="831214"/>
            <a:chOff x="145825" y="1152757"/>
            <a:chExt cx="7167925" cy="653980"/>
          </a:xfrm>
        </p:grpSpPr>
        <p:sp>
          <p:nvSpPr>
            <p:cNvPr id="40" name="Rectangle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97682" y="1338188"/>
              <a:ext cx="6516068" cy="314750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2000">
                  <a:solidFill>
                    <a:srgbClr val="B04474"/>
                  </a:solidFill>
                  <a:effectLst/>
                  <a:latin typeface="Calibri" panose="020F0502020204030204"/>
                  <a:ea typeface="Tahoma" panose="020B0604030504040204"/>
                  <a:cs typeface="Tahoma" panose="020B0604030504040204"/>
                </a:rPr>
                <a:t>What are the victim rates differences based on geographic characteristics?</a:t>
              </a:r>
            </a:p>
          </p:txBody>
        </p:sp>
        <p:sp>
          <p:nvSpPr>
            <p:cNvPr id="37" name="Rectangle 3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45825" y="1152757"/>
              <a:ext cx="828682" cy="6539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4800">
                  <a:solidFill>
                    <a:srgbClr val="B04474"/>
                  </a:solidFill>
                  <a:effectLst/>
                  <a:latin typeface="Calibri" panose="020F0502020204030204" pitchFamily="34" charset="0"/>
                </a:rPr>
                <a:t>01</a:t>
              </a:r>
            </a:p>
          </p:txBody>
        </p:sp>
        <p:cxnSp>
          <p:nvCxnSpPr>
            <p:cNvPr id="38" name="Straight Connector 37"/>
            <p:cNvCxnSpPr/>
            <p:nvPr>
              <p:custDataLst>
                <p:tags r:id="rId12"/>
              </p:custDataLst>
            </p:nvPr>
          </p:nvCxnSpPr>
          <p:spPr>
            <a:xfrm>
              <a:off x="787781" y="1279821"/>
              <a:ext cx="0" cy="444647"/>
            </a:xfrm>
            <a:prstGeom prst="line">
              <a:avLst/>
            </a:prstGeom>
            <a:ln>
              <a:solidFill>
                <a:srgbClr val="1C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34"/>
          <p:cNvGrpSpPr/>
          <p:nvPr>
            <p:custDataLst>
              <p:tags r:id="rId2"/>
            </p:custDataLst>
          </p:nvPr>
        </p:nvGrpSpPr>
        <p:grpSpPr>
          <a:xfrm>
            <a:off x="1025136" y="4255971"/>
            <a:ext cx="10615296" cy="831214"/>
            <a:chOff x="145825" y="1152757"/>
            <a:chExt cx="8350258" cy="653980"/>
          </a:xfrm>
        </p:grpSpPr>
        <p:sp>
          <p:nvSpPr>
            <p:cNvPr id="16" name="Rectangle 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97682" y="1315564"/>
              <a:ext cx="7698401" cy="314750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2000">
                  <a:solidFill>
                    <a:srgbClr val="B04474"/>
                  </a:solidFill>
                  <a:effectLst/>
                  <a:latin typeface="Calibri" panose="020F0502020204030204"/>
                  <a:ea typeface="Tahoma" panose="020B0604030504040204"/>
                  <a:cs typeface="Tahoma" panose="020B0604030504040204"/>
                </a:rPr>
                <a:t>Which factors significantly affect victimization rates? </a:t>
              </a:r>
              <a:endParaRPr lang="en-US" altLang="ko-KR" sz="2000">
                <a:solidFill>
                  <a:srgbClr val="B04474"/>
                </a:solidFill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17" name="Rectangle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45825" y="1152757"/>
              <a:ext cx="828682" cy="653980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4800">
                  <a:solidFill>
                    <a:srgbClr val="B04474"/>
                  </a:solidFill>
                  <a:effectLst/>
                  <a:latin typeface="Calibri" panose="020F0502020204030204"/>
                  <a:ea typeface="Tahoma" panose="020B0604030504040204"/>
                  <a:cs typeface="Tahoma" panose="020B0604030504040204"/>
                </a:rPr>
                <a:t>03</a:t>
              </a:r>
              <a:endParaRPr lang="en-US" altLang="ko-KR" sz="4800">
                <a:solidFill>
                  <a:srgbClr val="B04474"/>
                </a:solidFill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18" name="Straight Connector 37"/>
            <p:cNvCxnSpPr/>
            <p:nvPr>
              <p:custDataLst>
                <p:tags r:id="rId9"/>
              </p:custDataLst>
            </p:nvPr>
          </p:nvCxnSpPr>
          <p:spPr>
            <a:xfrm>
              <a:off x="787781" y="1279821"/>
              <a:ext cx="0" cy="444647"/>
            </a:xfrm>
            <a:prstGeom prst="line">
              <a:avLst/>
            </a:prstGeom>
            <a:ln>
              <a:solidFill>
                <a:srgbClr val="1C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34"/>
          <p:cNvGrpSpPr/>
          <p:nvPr>
            <p:custDataLst>
              <p:tags r:id="rId3"/>
            </p:custDataLst>
          </p:nvPr>
        </p:nvGrpSpPr>
        <p:grpSpPr>
          <a:xfrm>
            <a:off x="1025935" y="3172615"/>
            <a:ext cx="10615296" cy="831215"/>
            <a:chOff x="145825" y="1152757"/>
            <a:chExt cx="8350258" cy="653980"/>
          </a:xfrm>
        </p:grpSpPr>
        <p:sp>
          <p:nvSpPr>
            <p:cNvPr id="22" name="Rectangle 3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97682" y="1315564"/>
              <a:ext cx="7698401" cy="314750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sz="2000">
                  <a:solidFill>
                    <a:srgbClr val="B04474"/>
                  </a:solidFill>
                  <a:effectLst/>
                  <a:latin typeface="Calibri" panose="020F0502020204030204"/>
                  <a:ea typeface="Tahoma" panose="020B0604030504040204"/>
                  <a:cs typeface="Tahoma" panose="020B0604030504040204"/>
                  <a:sym typeface="+mn-ea"/>
                </a:rPr>
                <a:t>Which victim’s characteristics  is more correlated in different violations?</a:t>
              </a:r>
              <a:endParaRPr lang="en-US" altLang="en-US" sz="2000">
                <a:solidFill>
                  <a:srgbClr val="B04474"/>
                </a:solidFill>
                <a:effectLst/>
                <a:latin typeface="Calibri" panose="020F0502020204030204"/>
                <a:ea typeface="Tahoma" panose="020B0604030504040204"/>
                <a:cs typeface="Tahoma" panose="020B0604030504040204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45825" y="1152757"/>
              <a:ext cx="651857" cy="653980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ko-KR" sz="4800">
                  <a:solidFill>
                    <a:srgbClr val="B04474"/>
                  </a:solidFill>
                  <a:effectLst/>
                  <a:latin typeface="Calibri" panose="020F0502020204030204"/>
                  <a:ea typeface="Tahoma" panose="020B0604030504040204"/>
                  <a:cs typeface="Tahoma" panose="020B0604030504040204"/>
                </a:rPr>
                <a:t>02</a:t>
              </a:r>
              <a:endParaRPr lang="en-US" altLang="ko-KR" sz="4800">
                <a:solidFill>
                  <a:srgbClr val="B04474"/>
                </a:solidFill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24" name="Straight Connector 37"/>
            <p:cNvCxnSpPr/>
            <p:nvPr>
              <p:custDataLst>
                <p:tags r:id="rId6"/>
              </p:custDataLst>
            </p:nvPr>
          </p:nvCxnSpPr>
          <p:spPr>
            <a:xfrm>
              <a:off x="787781" y="1279821"/>
              <a:ext cx="0" cy="444647"/>
            </a:xfrm>
            <a:prstGeom prst="line">
              <a:avLst/>
            </a:prstGeom>
            <a:ln>
              <a:solidFill>
                <a:srgbClr val="1C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 Analysis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9645" y="1533525"/>
            <a:ext cx="60960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Max: 10.974435%​</a:t>
            </a:r>
          </a:p>
          <a:p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Min: 0%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9575" y="2198370"/>
            <a:ext cx="7183120" cy="4439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4816" y="937260"/>
            <a:ext cx="93694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atinLnBrk="0"/>
            <a:r>
              <a:rPr lang="en-US" altLang="ko-KR" sz="2000">
                <a:solidFill>
                  <a:schemeClr val="bg1"/>
                </a:solidFill>
                <a:effectLst/>
                <a:latin typeface="Calibri" panose="020F0502020204030204"/>
                <a:ea typeface="Malgun Gothic" panose="020B0503020000020004" charset="-127"/>
                <a:cs typeface="Calibri" panose="020F0502020204030204"/>
                <a:sym typeface="+mn-ea"/>
              </a:rPr>
              <a:t>RQ1: What are the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/>
                <a:ea typeface="Malgun Gothic" panose="020B0503020000020004" charset="-127"/>
                <a:cs typeface="Calibri" panose="020F0502020204030204"/>
                <a:sym typeface="+mn-ea"/>
              </a:rPr>
              <a:t>victimization </a:t>
            </a:r>
            <a:r>
              <a:rPr lang="en-US" altLang="ko-KR" sz="2000">
                <a:solidFill>
                  <a:schemeClr val="bg1"/>
                </a:solidFill>
                <a:effectLst/>
                <a:latin typeface="Calibri" panose="020F0502020204030204"/>
                <a:ea typeface="Malgun Gothic" panose="020B0503020000020004" charset="-127"/>
                <a:cs typeface="Calibri" panose="020F0502020204030204"/>
                <a:sym typeface="+mn-ea"/>
              </a:rPr>
              <a:t>rates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/>
                <a:ea typeface="Malgun Gothic" panose="020B0503020000020004" charset="-127"/>
                <a:cs typeface="Calibri" panose="020F0502020204030204"/>
                <a:sym typeface="+mn-ea"/>
              </a:rPr>
              <a:t> differences </a:t>
            </a:r>
            <a:r>
              <a:rPr lang="en-US" altLang="ko-KR" sz="2000">
                <a:solidFill>
                  <a:schemeClr val="bg1"/>
                </a:solidFill>
                <a:effectLst/>
                <a:latin typeface="Calibri" panose="020F0502020204030204"/>
                <a:ea typeface="Malgun Gothic" panose="020B0503020000020004" charset="-127"/>
                <a:cs typeface="Calibri" panose="020F0502020204030204"/>
                <a:sym typeface="+mn-ea"/>
              </a:rPr>
              <a:t>based on geographic characteristics?</a:t>
            </a:r>
            <a:endParaRPr lang="en-US" altLang="ko-KR" sz="2000">
              <a:solidFill>
                <a:schemeClr val="bg1"/>
              </a:solidFill>
              <a:effectLst/>
              <a:latin typeface="Calibri" panose="020F0502020204030204"/>
              <a:ea typeface="Malgun Gothic" panose="020B0503020000020004" charset="-127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12100" y="2204720"/>
            <a:ext cx="4056145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 victim rates of Yukon, Saskatchewan, and Quebec are the highest.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zh-CN" altLang="en-US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Newfoundland and Labrador has the lowest victim rate.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 Analysis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6540" y="1567180"/>
            <a:ext cx="609600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fontAlgn="auto" latinLnBrk="0">
              <a:buFont typeface="Wingdings" panose="05000000000000000000"/>
              <a:buChar char="Ø"/>
            </a:pPr>
            <a:r>
              <a:rPr lang="zh-CN" altLang="en-US"/>
              <a:t>Contrasts of victim rates among different provinces exist.</a:t>
            </a:r>
            <a:endParaRPr lang="en-US" altLang="zh-CN"/>
          </a:p>
          <a:p>
            <a:pPr marL="285750" indent="-285750" latinLnBrk="0">
              <a:buFont typeface="Wingdings" panose="05000000000000000000"/>
              <a:buChar char="Ø"/>
            </a:pPr>
            <a:r>
              <a:rPr lang="en-US" altLang="zh-CN">
                <a:ea typeface="宋体" panose="02010600030101010101" pitchFamily="2" charset="-122"/>
              </a:rPr>
              <a:t>The victim rates from 2009 to 2012 are relatively steady.</a:t>
            </a:r>
          </a:p>
          <a:p>
            <a:pPr marL="285750" indent="-285750">
              <a:buFont typeface="Wingdings" panose="05000000000000000000"/>
              <a:buChar char="Ø"/>
            </a:pPr>
            <a:r>
              <a:rPr lang="en-US" altLang="zh-CN">
                <a:ea typeface="宋体" panose="02010600030101010101" pitchFamily="2" charset="-122"/>
              </a:rPr>
              <a:t>2014/2017/2018/2020/2021 Quebec's victim rate decreased. Victim rates of Yukon and Saskatchewan increased. Why?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10574" y="1645111"/>
            <a:ext cx="594515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latinLnBrk="0">
              <a:buFont typeface="Wingdings" panose="05000000000000000000"/>
              <a:buChar char="Ø"/>
            </a:pPr>
            <a:r>
              <a:rPr lang="zh-CN" altLang="en-US">
                <a:ea typeface="宋体" panose="02010600030101010101" pitchFamily="2" charset="-122"/>
                <a:sym typeface="+mn-ea"/>
              </a:rPr>
              <a:t>The relationship between different provinces and the victimization rate exists to some extent, but the explanatory power of the model is relatively weak.</a:t>
            </a:r>
            <a:endParaRPr lang="en-US" altLang="zh-CN"/>
          </a:p>
        </p:txBody>
      </p:sp>
      <p:pic>
        <p:nvPicPr>
          <p:cNvPr id="13" name="图片 12" descr="WechatIMG6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45" y="2908646"/>
            <a:ext cx="5072323" cy="3686406"/>
          </a:xfrm>
          <a:prstGeom prst="rect">
            <a:avLst/>
          </a:prstGeom>
        </p:spPr>
      </p:pic>
      <p:pic>
        <p:nvPicPr>
          <p:cNvPr id="14" name="图片 13" descr="图表&#10;&#10;已自动生成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3612" y="3513367"/>
            <a:ext cx="5372101" cy="33268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033270" y="937260"/>
            <a:ext cx="833247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atinLnBrk="0"/>
            <a:r>
              <a:rPr lang="en-US" altLang="ko-KR" sz="2000">
                <a:solidFill>
                  <a:schemeClr val="bg1"/>
                </a:solidFill>
                <a:effectLst/>
                <a:latin typeface="Calibri" panose="020F0502020204030204"/>
                <a:ea typeface="Malgun Gothic" panose="020B0503020000020004" charset="-127"/>
                <a:cs typeface="Calibri" panose="020F0502020204030204"/>
                <a:sym typeface="+mn-ea"/>
              </a:rPr>
              <a:t>RQ1: What are the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/>
                <a:ea typeface="Malgun Gothic" panose="020B0503020000020004" charset="-127"/>
                <a:cs typeface="Calibri" panose="020F0502020204030204"/>
                <a:sym typeface="+mn-ea"/>
              </a:rPr>
              <a:t>victimization</a:t>
            </a:r>
            <a:r>
              <a:rPr lang="en-US" altLang="ko-KR" sz="2000">
                <a:solidFill>
                  <a:schemeClr val="bg1"/>
                </a:solidFill>
                <a:effectLst/>
                <a:latin typeface="Calibri" panose="020F0502020204030204"/>
                <a:ea typeface="Malgun Gothic" panose="020B0503020000020004" charset="-127"/>
                <a:cs typeface="Calibri" panose="020F0502020204030204"/>
                <a:sym typeface="+mn-ea"/>
              </a:rPr>
              <a:t> rates based on geographic characteristics?</a:t>
            </a:r>
            <a:endParaRPr lang="en-US" altLang="ko-KR" sz="2000">
              <a:solidFill>
                <a:schemeClr val="bg1"/>
              </a:solidFill>
              <a:effectLst/>
              <a:latin typeface="Calibri" panose="020F0502020204030204"/>
              <a:ea typeface="Malgun Gothic" panose="020B0503020000020004" charset="-127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 Analysis</a:t>
            </a:r>
          </a:p>
        </p:txBody>
      </p:sp>
      <p:pic>
        <p:nvPicPr>
          <p:cNvPr id="6" name="图片 5" descr="WechatIMG53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16169"/>
          <a:stretch>
            <a:fillRect/>
          </a:stretch>
        </p:blipFill>
        <p:spPr>
          <a:xfrm>
            <a:off x="1845945" y="1393190"/>
            <a:ext cx="8707120" cy="450469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26720" y="5835015"/>
            <a:ext cx="536321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 algn="l" latinLnBrk="0">
              <a:buClrTx/>
              <a:buSzTx/>
              <a:buFont typeface="Wingdings" panose="05000000000000000000"/>
              <a:buChar char="Ø"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 total, ‘A</a:t>
            </a:r>
            <a:r>
              <a:rPr lang="zh-CN" altLang="en-US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ssault</a:t>
            </a: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s’</a:t>
            </a:r>
            <a:r>
              <a:rPr lang="zh-CN" altLang="en-US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is the most common type of crime in Canada.</a:t>
            </a:r>
          </a:p>
          <a:p>
            <a:pPr lvl="0" indent="0" algn="l" latinLnBrk="0">
              <a:buClrTx/>
              <a:buSzTx/>
              <a:buFont typeface="Wingdings" panose="05000000000000000000"/>
              <a:buNone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(The reason need to be discovered in the next step)</a:t>
            </a:r>
          </a:p>
          <a:p>
            <a:pPr marL="285750" lvl="0" indent="-285750" algn="l" latinLnBrk="0">
              <a:buClrTx/>
              <a:buSzTx/>
              <a:buFont typeface="Wingdings" panose="05000000000000000000"/>
              <a:buChar char="Ø"/>
            </a:pPr>
            <a:endParaRPr lang="en-US" altLang="zh-CN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436360" y="5835015"/>
            <a:ext cx="5429885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 algn="l" latinLnBrk="0">
              <a:buClrTx/>
              <a:buSzTx/>
              <a:buFont typeface="Wingdings" panose="05000000000000000000"/>
              <a:buChar char="Ø"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‘Violations causing death and attempted murder’</a:t>
            </a:r>
            <a:r>
              <a:rPr lang="zh-CN" altLang="en-US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is the most common type of crime in Canada.</a:t>
            </a:r>
          </a:p>
          <a:p>
            <a:pPr lvl="0" indent="0" algn="l" latinLnBrk="0">
              <a:buClrTx/>
              <a:buSzTx/>
              <a:buFont typeface="Wingdings" panose="05000000000000000000"/>
              <a:buNone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(The reason need to be discovered in the next step)</a:t>
            </a:r>
          </a:p>
          <a:p>
            <a:pPr marL="285750" lvl="0" indent="-285750" algn="l" latinLnBrk="0">
              <a:buClrTx/>
              <a:buSzTx/>
              <a:buFont typeface="Wingdings" panose="05000000000000000000"/>
              <a:buChar char="Ø"/>
            </a:pPr>
            <a:endParaRPr lang="en-US" altLang="zh-CN" sz="1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AA338B-21A5-8DE2-032F-800534AF461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033270" y="937260"/>
            <a:ext cx="83324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latinLnBrk="0"/>
            <a:r>
              <a:rPr lang="en-US" altLang="ko-KR" sz="2000">
                <a:solidFill>
                  <a:schemeClr val="bg1"/>
                </a:solidFill>
                <a:effectLst/>
                <a:latin typeface="Calibri" panose="020F0502020204030204" pitchFamily="34" charset="0"/>
                <a:sym typeface="+mn-ea"/>
              </a:rPr>
              <a:t>RQ2: </a:t>
            </a:r>
            <a:r>
              <a:rPr lang="en-US" altLang="en-US" sz="2000">
                <a:solidFill>
                  <a:schemeClr val="bg1"/>
                </a:solidFill>
                <a:effectLst/>
                <a:latin typeface="Calibri" panose="020F0502020204030204"/>
                <a:ea typeface="Tahoma" panose="020B0604030504040204"/>
                <a:cs typeface="Tahoma" panose="020B0604030504040204"/>
                <a:sym typeface="+mn-ea"/>
              </a:rPr>
              <a:t>Which victim’s characteristics  is more correlated in different violations?</a:t>
            </a:r>
            <a:endParaRPr lang="en-US" altLang="ko-KR" sz="2000">
              <a:solidFill>
                <a:schemeClr val="bg1"/>
              </a:solidFill>
              <a:effectLst/>
              <a:latin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 Analysis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3365" y="1490980"/>
            <a:ext cx="708215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latinLnBrk="0">
              <a:buClrTx/>
              <a:buSzTx/>
              <a:buFont typeface="Wingdings" panose="05000000000000000000"/>
              <a:buChar char="Ø"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Female victims encounter the assualts with higher rate.</a:t>
            </a:r>
          </a:p>
          <a:p>
            <a:pPr marL="285750" indent="-285750" latinLnBrk="0">
              <a:buClrTx/>
              <a:buSzTx/>
              <a:buFont typeface="Wingdings" panose="05000000000000000000"/>
              <a:buChar char="Ø"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Victims in Northwest and Nuvanut encounter the assualts with higher rate.</a:t>
            </a:r>
          </a:p>
          <a:p>
            <a:pPr marL="285750" indent="-285750" latinLnBrk="0">
              <a:buClrTx/>
              <a:buSzTx/>
              <a:buFont typeface="Wingdings" panose="05000000000000000000"/>
              <a:buChar char="Ø"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Victims from 25 to 44 years old encounter the assualts with higher rate.</a:t>
            </a:r>
          </a:p>
        </p:txBody>
      </p:sp>
      <p:pic>
        <p:nvPicPr>
          <p:cNvPr id="2" name="图片 1" descr="assaults by loca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7475"/>
            <a:ext cx="6805930" cy="4200525"/>
          </a:xfrm>
          <a:prstGeom prst="rect">
            <a:avLst/>
          </a:prstGeom>
        </p:spPr>
      </p:pic>
      <p:pic>
        <p:nvPicPr>
          <p:cNvPr id="5" name="图片 4" descr="assaults by 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415" y="4125595"/>
            <a:ext cx="4426585" cy="2732405"/>
          </a:xfrm>
          <a:prstGeom prst="rect">
            <a:avLst/>
          </a:prstGeom>
        </p:spPr>
      </p:pic>
      <p:pic>
        <p:nvPicPr>
          <p:cNvPr id="6" name="图片 5" descr="assaults by gende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915" y="1336040"/>
            <a:ext cx="4363085" cy="26930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7E9C99-431C-402F-02CC-CD1A3DB0E67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33270" y="937260"/>
            <a:ext cx="83324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latinLnBrk="0"/>
            <a:r>
              <a:rPr lang="en-US" altLang="ko-KR" sz="2000">
                <a:solidFill>
                  <a:schemeClr val="bg1"/>
                </a:solidFill>
                <a:effectLst/>
                <a:latin typeface="Calibri" panose="020F0502020204030204" pitchFamily="34" charset="0"/>
                <a:sym typeface="+mn-ea"/>
              </a:rPr>
              <a:t>RQ2: </a:t>
            </a:r>
            <a:r>
              <a:rPr lang="en-US" altLang="en-US" sz="2000">
                <a:solidFill>
                  <a:schemeClr val="bg1"/>
                </a:solidFill>
                <a:effectLst/>
                <a:latin typeface="Calibri" panose="020F0502020204030204"/>
                <a:ea typeface="Tahoma" panose="020B0604030504040204"/>
                <a:cs typeface="Tahoma" panose="020B0604030504040204"/>
                <a:sym typeface="+mn-ea"/>
              </a:rPr>
              <a:t>Which victim’s characteristics  is more correlated in different violations?</a:t>
            </a:r>
            <a:endParaRPr lang="en-US" altLang="ko-KR" sz="2000">
              <a:solidFill>
                <a:schemeClr val="bg1"/>
              </a:solidFill>
              <a:effectLst/>
              <a:latin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 Analysis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033270" y="937260"/>
            <a:ext cx="83324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latinLnBrk="0"/>
            <a:r>
              <a:rPr lang="en-US" altLang="ko-KR" sz="2000">
                <a:solidFill>
                  <a:schemeClr val="bg1"/>
                </a:solidFill>
                <a:effectLst/>
                <a:latin typeface="Calibri" panose="020F0502020204030204" pitchFamily="34" charset="0"/>
                <a:sym typeface="+mn-ea"/>
              </a:rPr>
              <a:t>RQ2: </a:t>
            </a:r>
            <a:r>
              <a:rPr lang="en-US" altLang="en-US" sz="2000">
                <a:solidFill>
                  <a:schemeClr val="bg1"/>
                </a:solidFill>
                <a:effectLst/>
                <a:latin typeface="Calibri" panose="020F0502020204030204"/>
                <a:ea typeface="Tahoma" panose="020B0604030504040204"/>
                <a:cs typeface="Tahoma" panose="020B0604030504040204"/>
                <a:sym typeface="+mn-ea"/>
              </a:rPr>
              <a:t>Which victim’s characteristics  is more correlated in different violations?</a:t>
            </a:r>
            <a:endParaRPr lang="en-US" altLang="ko-KR" sz="2000">
              <a:solidFill>
                <a:schemeClr val="bg1"/>
              </a:solidFill>
              <a:effectLst/>
              <a:latin typeface="Calibri" panose="020F050202020403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05740" y="1490980"/>
            <a:ext cx="762254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latinLnBrk="0">
              <a:buClrTx/>
              <a:buSzTx/>
              <a:buFont typeface="Wingdings" panose="05000000000000000000"/>
              <a:buChar char="Ø"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Male victims encounter the death and attempted muder with higher rate.</a:t>
            </a:r>
          </a:p>
          <a:p>
            <a:pPr marL="285750" indent="-285750" latinLnBrk="0">
              <a:buClrTx/>
              <a:buSzTx/>
              <a:buFont typeface="Wingdings" panose="05000000000000000000"/>
              <a:buChar char="Ø"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Victims in Nuvanut encounter the death and attempted muder with higher rate.</a:t>
            </a:r>
          </a:p>
          <a:p>
            <a:pPr marL="285750" indent="-285750" latinLnBrk="0">
              <a:buClrTx/>
              <a:buSzTx/>
              <a:buFont typeface="Wingdings" panose="05000000000000000000"/>
              <a:buChar char="Ø"/>
            </a:pPr>
            <a:r>
              <a:rPr lang="en-US" altLang="zh-CN" sz="1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Victims from 25 to 44 years old encounter the death and attempted muder with  higher rate.</a:t>
            </a:r>
          </a:p>
        </p:txBody>
      </p:sp>
      <p:pic>
        <p:nvPicPr>
          <p:cNvPr id="5" name="图片 4" descr="death by gend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895" y="1336040"/>
            <a:ext cx="4479290" cy="2764790"/>
          </a:xfrm>
          <a:prstGeom prst="rect">
            <a:avLst/>
          </a:prstGeom>
          <a:effectLst/>
        </p:spPr>
      </p:pic>
      <p:pic>
        <p:nvPicPr>
          <p:cNvPr id="6" name="图片 5" descr="death by loca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" y="2695575"/>
            <a:ext cx="6744970" cy="4162425"/>
          </a:xfrm>
          <a:prstGeom prst="rect">
            <a:avLst/>
          </a:prstGeom>
          <a:effectLst/>
        </p:spPr>
      </p:pic>
      <p:pic>
        <p:nvPicPr>
          <p:cNvPr id="9" name="图片 8" descr="death by 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895" y="4065905"/>
            <a:ext cx="4523105" cy="2792095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liZDcxODYyNzY2NTgyZjQxZDcxYWZiZDIzYzNiN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34.56598425196853,&quot;left&quot;:80.71937007874016,&quot;top&quot;:165.99976377952754,&quot;width&quot;:835.912992125984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34.56598425196853,&quot;left&quot;:80.71937007874016,&quot;top&quot;:165.99976377952754,&quot;width&quot;:835.912992125984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34.56598425196853,&quot;left&quot;:80.71937007874016,&quot;top&quot;:165.99976377952754,&quot;width&quot;:835.912992125984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34.56598425196853,&quot;left&quot;:80.71937007874016,&quot;top&quot;:165.99976377952754,&quot;width&quot;:835.912992125984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34.56598425196853,&quot;left&quot;:80.71937007874016,&quot;top&quot;:165.99976377952754,&quot;width&quot;:835.912992125984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56598425196853,&quot;left&quot;:80.71937007874016,&quot;top&quot;:165.99976377952754,&quot;width&quot;:835.912992125984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56598425196853,&quot;left&quot;:80.71937007874016,&quot;top&quot;:165.99976377952754,&quot;width&quot;:835.912992125984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56598425196853,&quot;left&quot;:80.71937007874016,&quot;top&quot;:165.99976377952754,&quot;width&quot;:835.912992125984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BLE_ENDDRAG_ORIGIN_RECT" val="869*365"/>
  <p:tag name="TABLE_ENDDRAG_RECT" val="45*138*869*3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56598425196853,&quot;left&quot;:80.71937007874016,&quot;top&quot;:165.99976377952754,&quot;width&quot;:835.912992125984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56598425196853,&quot;left&quot;:80.71937007874016,&quot;top&quot;:165.99976377952754,&quot;width&quot;:835.912992125984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56598425196853,&quot;left&quot;:80.71937007874016,&quot;top&quot;:165.99976377952754,&quot;width&quot;:835.912992125984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34.56598425196853,&quot;left&quot;:80.71937007874016,&quot;top&quot;:165.99976377952754,&quot;width&quot;:835.912992125984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47f41b5-16ce-47b3-936c-e8534cbc4d3a">
      <Terms xmlns="http://schemas.microsoft.com/office/infopath/2007/PartnerControls"/>
    </lcf76f155ced4ddcb4097134ff3c332f>
    <TaxCatchAll xmlns="cc10a1ac-43e0-4521-8a65-6be104a5a0f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0C13AD75A4E34196952927C042807D" ma:contentTypeVersion="12" ma:contentTypeDescription="Create a new document." ma:contentTypeScope="" ma:versionID="d16be969b888e9c6059f8c0516546797">
  <xsd:schema xmlns:xsd="http://www.w3.org/2001/XMLSchema" xmlns:xs="http://www.w3.org/2001/XMLSchema" xmlns:p="http://schemas.microsoft.com/office/2006/metadata/properties" xmlns:ns2="747f41b5-16ce-47b3-936c-e8534cbc4d3a" xmlns:ns3="cc10a1ac-43e0-4521-8a65-6be104a5a0f4" targetNamespace="http://schemas.microsoft.com/office/2006/metadata/properties" ma:root="true" ma:fieldsID="9f6308e3d64599588d1e4ff9eb3e506a" ns2:_="" ns3:_="">
    <xsd:import namespace="747f41b5-16ce-47b3-936c-e8534cbc4d3a"/>
    <xsd:import namespace="cc10a1ac-43e0-4521-8a65-6be104a5a0f4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7f41b5-16ce-47b3-936c-e8534cbc4d3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50635ccc-b02a-4d30-ada7-5ff52beaed6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0a1ac-43e0-4521-8a65-6be104a5a0f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91cc421-1083-4bb4-bad1-993f45400760}" ma:internalName="TaxCatchAll" ma:showField="CatchAllData" ma:web="cc10a1ac-43e0-4521-8a65-6be104a5a0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E681F7-B3AA-47BC-8D8A-1D14E93AC92B}">
  <ds:schemaRefs/>
</ds:datastoreItem>
</file>

<file path=customXml/itemProps2.xml><?xml version="1.0" encoding="utf-8"?>
<ds:datastoreItem xmlns:ds="http://schemas.openxmlformats.org/officeDocument/2006/customXml" ds:itemID="{88C8497D-6572-4BE8-B30D-08DD6BAC1751}">
  <ds:schemaRefs/>
</ds:datastoreItem>
</file>

<file path=customXml/itemProps3.xml><?xml version="1.0" encoding="utf-8"?>
<ds:datastoreItem xmlns:ds="http://schemas.openxmlformats.org/officeDocument/2006/customXml" ds:itemID="{3EBD740F-5AC4-42E7-9717-7D0FC034F440}">
  <ds:schemaRefs>
    <ds:schemaRef ds:uri="747f41b5-16ce-47b3-936c-e8534cbc4d3a"/>
    <ds:schemaRef ds:uri="cc10a1ac-43e0-4521-8a65-6be104a5a0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pello</dc:creator>
  <cp:revision>1</cp:revision>
  <dcterms:created xsi:type="dcterms:W3CDTF">2024-03-27T18:02:00Z</dcterms:created>
  <dcterms:modified xsi:type="dcterms:W3CDTF">2024-03-28T16:32:57Z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A1F12C2F35D2D7AA851C026679B43525_43</vt:lpwstr>
  </property>
  <property fmtid="{D5CDD505-2E9C-101B-9397-08002B2CF9AE}" pid="3" name="KSOProductBuildVer">
    <vt:lpwstr>2052-12.1.0.16250</vt:lpwstr>
  </property>
  <property fmtid="{D5CDD505-2E9C-101B-9397-08002B2CF9AE}" pid="4" name="ContentTypeId">
    <vt:lpwstr>0x010100910C13AD75A4E34196952927C042807D</vt:lpwstr>
  </property>
  <property fmtid="{D5CDD505-2E9C-101B-9397-08002B2CF9AE}" pid="5" name="MediaServiceImageTags">
    <vt:lpwstr/>
  </property>
</Properties>
</file>